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handoutMasterIdLst>
    <p:handoutMasterId r:id="rId19"/>
  </p:handoutMasterIdLst>
  <p:sldIdLst>
    <p:sldId id="257" r:id="rId5"/>
    <p:sldId id="267" r:id="rId6"/>
    <p:sldId id="272" r:id="rId7"/>
    <p:sldId id="269" r:id="rId8"/>
    <p:sldId id="259" r:id="rId9"/>
    <p:sldId id="261" r:id="rId10"/>
    <p:sldId id="262" r:id="rId11"/>
    <p:sldId id="263" r:id="rId12"/>
    <p:sldId id="271" r:id="rId13"/>
    <p:sldId id="265" r:id="rId14"/>
    <p:sldId id="273" r:id="rId15"/>
    <p:sldId id="274" r:id="rId16"/>
    <p:sldId id="275" r:id="rId1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tvik Mahapatra [MECHATRONIC - 2019]" initials="RM[2" lastIdx="2" clrIdx="0">
    <p:extLst>
      <p:ext uri="{19B8F6BF-5375-455C-9EA6-DF929625EA0E}">
        <p15:presenceInfo xmlns:p15="http://schemas.microsoft.com/office/powerpoint/2012/main" userId="Ritvik Mahapatra [MECHATRONIC - 201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7" d="100"/>
          <a:sy n="87" d="100"/>
        </p:scale>
        <p:origin x="528" y="5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5/31/2021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5/31/2021</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9874E469-A29B-43CC-914C-0E0CB872F6F8}" type="datetime1">
              <a:rPr lang="en-US" smtClean="0"/>
              <a:t>5/31/2021</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6CD694E6-D576-434C-AC6C-2965C699D609}" type="datetime1">
              <a:rPr lang="en-US" smtClean="0"/>
              <a:t>5/31/2021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576957EB-FA61-49B7-8068-0192D83EDC87}" type="datetime1">
              <a:rPr lang="en-US" smtClean="0"/>
              <a:t>5/31/2021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EB007EF-C73C-47A6-A954-0006E4AC7011}" type="datetime1">
              <a:rPr lang="en-US" smtClean="0"/>
              <a:t>5/31/2021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04486C-F635-4D2F-BD1C-59F0F918983B}" type="datetime1">
              <a:rPr lang="en-US" smtClean="0"/>
              <a:t>5/31/2021</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72708A5-D955-4485-A631-E7F4A2A080DC}" type="datetime1">
              <a:rPr lang="en-US" smtClean="0"/>
              <a:t>5/31/2021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7736EFE6-FD5B-4548-B46A-BEEBC1945017}" type="datetime1">
              <a:rPr lang="en-US" smtClean="0"/>
              <a:t>5/31/2021</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4F65C3E3-0A2D-4145-8D4D-A167BB12928D}" type="datetime1">
              <a:rPr lang="en-US" smtClean="0"/>
              <a:t>5/31/2021</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8AD30B-E8EC-421C-A52E-ABBCE2C0A985}" type="datetime1">
              <a:rPr lang="en-US" smtClean="0"/>
              <a:t>5/31/2021</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1F54737-B8DB-4493-A638-F7827A20F46E}" type="datetime1">
              <a:rPr lang="en-US" smtClean="0"/>
              <a:t>5/31/2021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D0A8DD14-36FD-4A75-B243-5C33ED516C61}" type="datetime1">
              <a:rPr lang="en-US" smtClean="0"/>
              <a:t>5/31/2021</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135EE5BF-D838-4E1A-96BF-7831CF7529A5}" type="datetime1">
              <a:rPr lang="en-US" smtClean="0"/>
              <a:t>5/31/2021</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divilabs.com/2013/03/how-to-install-arduino-ide.html" TargetMode="External"/><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freepngimg.com/png/51138-cctv-dome-camera-photos-png-file-hd" TargetMode="External"/><Relationship Id="rId7" Type="http://schemas.openxmlformats.org/officeDocument/2006/relationships/hyperlink" Target="https://geobrava.wordpress.com/2015/10/27/smart-home-service-revenue-will-reach-100-billion-by-2020/" TargetMode="External"/><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3.jpeg"/><Relationship Id="rId5" Type="http://schemas.openxmlformats.org/officeDocument/2006/relationships/hyperlink" Target="https://www.flickr.com/photos/20247775@N02/2044969585" TargetMode="Externa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Degrees_of_freedom_(mechanics)#:%7E:text=In%20physics%2C%20the%20degrees%20of,define%20its%20configuration%20or%20state.&amp;text=The%20position%20of%20a%20single,the%20distance%20along%20the%20track" TargetMode="External"/><Relationship Id="rId3" Type="http://schemas.openxmlformats.org/officeDocument/2006/relationships/hyperlink" Target="https://www.tinkercad.com/things/7eray7TTn8B-rotacam-motion-follower-circuit" TargetMode="External"/><Relationship Id="rId7" Type="http://schemas.openxmlformats.org/officeDocument/2006/relationships/hyperlink" Target="https://www.tinkercad.com/" TargetMode="External"/><Relationship Id="rId2" Type="http://schemas.openxmlformats.org/officeDocument/2006/relationships/hyperlink" Target="https://www.tinkercad.com/things/8CCBkukoogv-rotacam-motion-follower-model" TargetMode="External"/><Relationship Id="rId1" Type="http://schemas.openxmlformats.org/officeDocument/2006/relationships/slideLayout" Target="../slideLayouts/slideLayout9.xml"/><Relationship Id="rId6" Type="http://schemas.openxmlformats.org/officeDocument/2006/relationships/hyperlink" Target="https://randomnerdtutorials.com/complete-guide-for-ultrasonic-sensor-hc-sr04/" TargetMode="External"/><Relationship Id="rId5" Type="http://schemas.openxmlformats.org/officeDocument/2006/relationships/hyperlink" Target="https://create.arduino.cc/projecthub/lindsi8784/motion-following-motorized-camera-base-61afeb" TargetMode="External"/><Relationship Id="rId4" Type="http://schemas.openxmlformats.org/officeDocument/2006/relationships/hyperlink" Target="https://www.instructables.com/Motion-Following-Robot/"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commons.wikimedia.org/wiki/File:6_degrees_freedom.pn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maistora/2254268385/" TargetMode="External"/><Relationship Id="rId2" Type="http://schemas.openxmlformats.org/officeDocument/2006/relationships/image" Target="../media/image3.jpeg"/><Relationship Id="rId1" Type="http://schemas.openxmlformats.org/officeDocument/2006/relationships/slideLayout" Target="../slideLayouts/slideLayout4.xml"/><Relationship Id="rId5" Type="http://schemas.openxmlformats.org/officeDocument/2006/relationships/image" Target="../media/image4.png"/><Relationship Id="rId4" Type="http://schemas.microsoft.com/office/2017/06/relationships/model3d" Target="../media/model3d1.glb"/></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2.glb"/><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acmesystems.it/HC-SR04" TargetMode="External"/><Relationship Id="rId2" Type="http://schemas.openxmlformats.org/officeDocument/2006/relationships/image" Target="../media/image8.jpg"/><Relationship Id="rId1" Type="http://schemas.openxmlformats.org/officeDocument/2006/relationships/slideLayout" Target="../slideLayouts/slideLayout8.xml"/><Relationship Id="rId5" Type="http://schemas.openxmlformats.org/officeDocument/2006/relationships/hyperlink" Target="https://it.wikipedia.org/wiki/Sonar"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n w="12700">
                  <a:solidFill>
                    <a:schemeClr val="accent1"/>
                  </a:solidFill>
                  <a:prstDash val="solid"/>
                </a:ln>
                <a:pattFill prst="pct50">
                  <a:fgClr>
                    <a:schemeClr val="accent1"/>
                  </a:fgClr>
                  <a:bgClr>
                    <a:schemeClr val="accent1">
                      <a:lumMod val="20000"/>
                      <a:lumOff val="80000"/>
                    </a:schemeClr>
                  </a:bgClr>
                </a:pattFill>
                <a:effectLst>
                  <a:glow rad="101600">
                    <a:schemeClr val="accent1">
                      <a:satMod val="175000"/>
                      <a:alpha val="40000"/>
                    </a:schemeClr>
                  </a:glow>
                  <a:reflection blurRad="6350" stA="50000" endA="300" endPos="50000" dist="60007" dir="5400000" sy="-100000" algn="bl" rotWithShape="0"/>
                </a:effectLst>
              </a:rPr>
              <a:t>Degree Of Freedom And Rotacam </a:t>
            </a:r>
            <a:r>
              <a:rPr lang="en-US" sz="4000" dirty="0">
                <a:ln w="12700">
                  <a:solidFill>
                    <a:schemeClr val="accent1"/>
                  </a:solidFill>
                  <a:prstDash val="solid"/>
                </a:ln>
                <a:pattFill prst="pct50">
                  <a:fgClr>
                    <a:schemeClr val="accent1"/>
                  </a:fgClr>
                  <a:bgClr>
                    <a:schemeClr val="accent1">
                      <a:lumMod val="20000"/>
                      <a:lumOff val="80000"/>
                    </a:schemeClr>
                  </a:bgClr>
                </a:pattFill>
                <a:effectLst>
                  <a:glow rad="101600">
                    <a:schemeClr val="accent1">
                      <a:satMod val="175000"/>
                      <a:alpha val="40000"/>
                    </a:schemeClr>
                  </a:glow>
                  <a:reflection blurRad="6350" stA="50000" endA="300" endPos="50000" dist="60007" dir="5400000" sy="-100000" algn="bl" rotWithShape="0"/>
                </a:effectLst>
              </a:rPr>
              <a:t>(motion following camera)</a:t>
            </a:r>
            <a:endParaRPr lang="en-US" dirty="0">
              <a:ln w="12700">
                <a:solidFill>
                  <a:schemeClr val="accent1"/>
                </a:solidFill>
                <a:prstDash val="solid"/>
              </a:ln>
              <a:pattFill prst="pct50">
                <a:fgClr>
                  <a:schemeClr val="accent1"/>
                </a:fgClr>
                <a:bgClr>
                  <a:schemeClr val="accent1">
                    <a:lumMod val="20000"/>
                    <a:lumOff val="80000"/>
                  </a:schemeClr>
                </a:bgClr>
              </a:pattFill>
              <a:effectLst>
                <a:glow rad="101600">
                  <a:schemeClr val="accent1">
                    <a:satMod val="175000"/>
                    <a:alpha val="40000"/>
                  </a:schemeClr>
                </a:glow>
                <a:reflection blurRad="6350" stA="50000" endA="300" endPos="50000" dist="60007" dir="5400000" sy="-100000" algn="bl" rotWithShape="0"/>
              </a:effectLst>
            </a:endParaRPr>
          </a:p>
        </p:txBody>
      </p:sp>
      <p:sp>
        <p:nvSpPr>
          <p:cNvPr id="5" name="Subtitle 4"/>
          <p:cNvSpPr>
            <a:spLocks noGrp="1"/>
          </p:cNvSpPr>
          <p:nvPr>
            <p:ph type="subTitle" idx="1"/>
          </p:nvPr>
        </p:nvSpPr>
        <p:spPr/>
        <p:txBody>
          <a:bodyPr/>
          <a:lstStyle/>
          <a:p>
            <a:r>
              <a:rPr lang="en-US" dirty="0"/>
              <a:t>Project based learning-1 (4</a:t>
            </a:r>
            <a:r>
              <a:rPr lang="en-US" baseline="30000" dirty="0"/>
              <a:t>th</a:t>
            </a:r>
            <a:r>
              <a:rPr lang="en-US" dirty="0"/>
              <a:t> Sem)</a:t>
            </a:r>
          </a:p>
        </p:txBody>
      </p:sp>
      <p:sp>
        <p:nvSpPr>
          <p:cNvPr id="3" name="TextBox 2">
            <a:extLst>
              <a:ext uri="{FF2B5EF4-FFF2-40B4-BE49-F238E27FC236}">
                <a16:creationId xmlns:a16="http://schemas.microsoft.com/office/drawing/2014/main" id="{E773ABC7-55B9-4D89-992E-106F85C0F3E6}"/>
              </a:ext>
            </a:extLst>
          </p:cNvPr>
          <p:cNvSpPr txBox="1"/>
          <p:nvPr/>
        </p:nvSpPr>
        <p:spPr>
          <a:xfrm>
            <a:off x="912812" y="5102789"/>
            <a:ext cx="3935836" cy="1138773"/>
          </a:xfrm>
          <a:prstGeom prst="rect">
            <a:avLst/>
          </a:prstGeom>
          <a:noFill/>
        </p:spPr>
        <p:txBody>
          <a:bodyPr wrap="square" rtlCol="0">
            <a:spAutoFit/>
          </a:bodyPr>
          <a:lstStyle/>
          <a:p>
            <a:r>
              <a:rPr lang="en-US" sz="2000" dirty="0"/>
              <a:t>Name: Ritvik Mahapatra</a:t>
            </a:r>
          </a:p>
          <a:p>
            <a:r>
              <a:rPr lang="en-US" sz="2000" dirty="0"/>
              <a:t>Reg. No.: 199403001</a:t>
            </a:r>
          </a:p>
          <a:p>
            <a:endParaRPr lang="en-IN" sz="2800" dirty="0"/>
          </a:p>
        </p:txBody>
      </p:sp>
      <p:sp>
        <p:nvSpPr>
          <p:cNvPr id="4" name="Slide Number Placeholder 3">
            <a:extLst>
              <a:ext uri="{FF2B5EF4-FFF2-40B4-BE49-F238E27FC236}">
                <a16:creationId xmlns:a16="http://schemas.microsoft.com/office/drawing/2014/main" id="{AF5513EA-FBB5-40BA-B127-659E7112B913}"/>
              </a:ext>
            </a:extLst>
          </p:cNvPr>
          <p:cNvSpPr>
            <a:spLocks noGrp="1"/>
          </p:cNvSpPr>
          <p:nvPr>
            <p:ph type="sldNum" sz="quarter" idx="12"/>
          </p:nvPr>
        </p:nvSpPr>
        <p:spPr/>
        <p:txBody>
          <a:bodyPr/>
          <a:lstStyle/>
          <a:p>
            <a:fld id="{C014DD1E-5D91-48A3-AD6D-45FBA980D106}" type="slidenum">
              <a:rPr lang="en-IN" smtClean="0"/>
              <a:t>1</a:t>
            </a:fld>
            <a:endParaRPr lang="en-IN"/>
          </a:p>
        </p:txBody>
      </p:sp>
      <p:pic>
        <p:nvPicPr>
          <p:cNvPr id="6" name="Picture 5">
            <a:extLst>
              <a:ext uri="{FF2B5EF4-FFF2-40B4-BE49-F238E27FC236}">
                <a16:creationId xmlns:a16="http://schemas.microsoft.com/office/drawing/2014/main" id="{FDBB86CC-D1F5-468D-B772-3317FA4AC1B8}"/>
              </a:ext>
            </a:extLst>
          </p:cNvPr>
          <p:cNvPicPr>
            <a:picLocks noChangeAspect="1"/>
          </p:cNvPicPr>
          <p:nvPr/>
        </p:nvPicPr>
        <p:blipFill>
          <a:blip r:embed="rId2"/>
          <a:stretch>
            <a:fillRect/>
          </a:stretch>
        </p:blipFill>
        <p:spPr>
          <a:xfrm>
            <a:off x="8730449" y="2896488"/>
            <a:ext cx="2341067" cy="2944623"/>
          </a:xfrm>
          <a:prstGeom prst="rect">
            <a:avLst/>
          </a:prstGeom>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8882" y="587131"/>
            <a:ext cx="4062942" cy="558800"/>
          </a:xfrm>
        </p:spPr>
        <p:txBody>
          <a:bodyPr>
            <a:normAutofit/>
          </a:bodyPr>
          <a:lstStyle/>
          <a:p>
            <a:r>
              <a:rPr lang="en-US" u="sng" cap="none" dirty="0"/>
              <a:t>Code Explanation</a:t>
            </a:r>
          </a:p>
        </p:txBody>
      </p:sp>
      <p:sp>
        <p:nvSpPr>
          <p:cNvPr id="5" name="Text Placeholder 4"/>
          <p:cNvSpPr>
            <a:spLocks noGrp="1"/>
          </p:cNvSpPr>
          <p:nvPr>
            <p:ph type="body" sz="half" idx="2"/>
          </p:nvPr>
        </p:nvSpPr>
        <p:spPr>
          <a:xfrm>
            <a:off x="1218882" y="1145931"/>
            <a:ext cx="10438130" cy="5026269"/>
          </a:xfrm>
        </p:spPr>
        <p:txBody>
          <a:bodyPr/>
          <a:lstStyle/>
          <a:p>
            <a:pPr marL="342900" indent="-342900">
              <a:buFont typeface="Arial" panose="020B0604020202020204" pitchFamily="34" charset="0"/>
              <a:buChar char="•"/>
            </a:pPr>
            <a:r>
              <a:rPr lang="en-US" dirty="0"/>
              <a:t>Firstly, we have included the servo library for controlling the angle of rotation and declared to two servo’s object (horizontal and vertical).</a:t>
            </a:r>
          </a:p>
          <a:p>
            <a:pPr marL="342900" indent="-342900">
              <a:buFont typeface="Arial" panose="020B0604020202020204" pitchFamily="34" charset="0"/>
              <a:buChar char="•"/>
            </a:pPr>
            <a:r>
              <a:rPr lang="en-US" dirty="0"/>
              <a:t>Declaring all the input/output pins and variables. Taking the initial threshold (distance from the sensor as ten inches and initial angle for both the servos as 90 degrees.</a:t>
            </a:r>
          </a:p>
          <a:p>
            <a:pPr marL="342900" indent="-342900">
              <a:buFont typeface="Arial" panose="020B0604020202020204" pitchFamily="34" charset="0"/>
              <a:buChar char="•"/>
            </a:pPr>
            <a:r>
              <a:rPr lang="en-US" dirty="0"/>
              <a:t>Void setup() – here we setup the servo signal pins.</a:t>
            </a:r>
          </a:p>
          <a:p>
            <a:pPr marL="342900" indent="-342900">
              <a:buFont typeface="Arial" panose="020B0604020202020204" pitchFamily="34" charset="0"/>
              <a:buChar char="•"/>
            </a:pPr>
            <a:r>
              <a:rPr lang="en-US" dirty="0"/>
              <a:t>Void loop() – </a:t>
            </a:r>
          </a:p>
          <a:p>
            <a:pPr marL="952393" lvl="1" indent="-342900">
              <a:buFont typeface="Arial" panose="020B0604020202020204" pitchFamily="34" charset="0"/>
              <a:buChar char="•"/>
            </a:pPr>
            <a:r>
              <a:rPr lang="en-US" dirty="0"/>
              <a:t>setup the trigger input for every sensors and set the trigger as high then low for certain time so that the signals are sent.</a:t>
            </a:r>
          </a:p>
          <a:p>
            <a:pPr marL="952393" lvl="1" indent="-342900">
              <a:buFont typeface="Arial" panose="020B0604020202020204" pitchFamily="34" charset="0"/>
              <a:buChar char="•"/>
            </a:pPr>
            <a:r>
              <a:rPr lang="en-US" dirty="0"/>
              <a:t>Then we determine the time after which the output of ultrasonic sensor (echo) goes high for each sensor (using pulse In function).</a:t>
            </a:r>
          </a:p>
          <a:p>
            <a:pPr marL="952393" lvl="1" indent="-342900">
              <a:buFont typeface="Arial" panose="020B0604020202020204" pitchFamily="34" charset="0"/>
              <a:buChar char="•"/>
            </a:pPr>
            <a:r>
              <a:rPr lang="en-US" dirty="0"/>
              <a:t>Then we find out the distance of the object from each sensor by using relation distance(in) = time difference(mS)/148 (v=0.00675 inches/mS or 6750 inches/sec, 170 m/sec)</a:t>
            </a:r>
          </a:p>
          <a:p>
            <a:pPr marL="952393" lvl="1" indent="-342900">
              <a:buFont typeface="Arial" panose="020B0604020202020204" pitchFamily="34" charset="0"/>
              <a:buChar char="•"/>
            </a:pPr>
            <a:r>
              <a:rPr lang="en-US" dirty="0"/>
              <a:t>Then we call the follow function for each of the servo.</a:t>
            </a:r>
          </a:p>
          <a:p>
            <a:endParaRPr lang="en-US" dirty="0"/>
          </a:p>
        </p:txBody>
      </p:sp>
      <p:sp>
        <p:nvSpPr>
          <p:cNvPr id="4" name="Slide Number Placeholder 3">
            <a:extLst>
              <a:ext uri="{FF2B5EF4-FFF2-40B4-BE49-F238E27FC236}">
                <a16:creationId xmlns:a16="http://schemas.microsoft.com/office/drawing/2014/main" id="{89AC6719-E762-4F6C-81B3-D9003C6AD1A1}"/>
              </a:ext>
            </a:extLst>
          </p:cNvPr>
          <p:cNvSpPr>
            <a:spLocks noGrp="1"/>
          </p:cNvSpPr>
          <p:nvPr>
            <p:ph type="sldNum" sz="quarter" idx="12"/>
          </p:nvPr>
        </p:nvSpPr>
        <p:spPr/>
        <p:txBody>
          <a:bodyPr/>
          <a:lstStyle/>
          <a:p>
            <a:fld id="{C014DD1E-5D91-48A3-AD6D-45FBA980D106}" type="slidenum">
              <a:rPr lang="en-IN" smtClean="0"/>
              <a:t>10</a:t>
            </a:fld>
            <a:endParaRPr lang="en-IN"/>
          </a:p>
        </p:txBody>
      </p:sp>
      <p:sp>
        <p:nvSpPr>
          <p:cNvPr id="7" name="Footer Placeholder 6">
            <a:extLst>
              <a:ext uri="{FF2B5EF4-FFF2-40B4-BE49-F238E27FC236}">
                <a16:creationId xmlns:a16="http://schemas.microsoft.com/office/drawing/2014/main" id="{68F0E143-030B-4BD2-9A2A-4B4B2BD2DB24}"/>
              </a:ext>
            </a:extLst>
          </p:cNvPr>
          <p:cNvSpPr>
            <a:spLocks noGrp="1"/>
          </p:cNvSpPr>
          <p:nvPr>
            <p:ph type="ftr" sz="quarter" idx="11"/>
          </p:nvPr>
        </p:nvSpPr>
        <p:spPr/>
        <p:txBody>
          <a:bodyPr/>
          <a:lstStyle/>
          <a:p>
            <a:r>
              <a:rPr lang="en-US" dirty="0"/>
              <a:t>Note: Only explanation here, complete code in the report.</a:t>
            </a:r>
          </a:p>
        </p:txBody>
      </p:sp>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1423BF-3C57-46F5-AA9A-94128B5C359B}"/>
              </a:ext>
            </a:extLst>
          </p:cNvPr>
          <p:cNvSpPr>
            <a:spLocks noGrp="1"/>
          </p:cNvSpPr>
          <p:nvPr>
            <p:ph type="body" sz="half" idx="2"/>
          </p:nvPr>
        </p:nvSpPr>
        <p:spPr>
          <a:xfrm>
            <a:off x="1218882" y="584200"/>
            <a:ext cx="8075930" cy="5588000"/>
          </a:xfrm>
        </p:spPr>
        <p:txBody>
          <a:bodyPr/>
          <a:lstStyle/>
          <a:p>
            <a:pPr marL="342900" indent="-342900">
              <a:buFont typeface="Arial" panose="020B0604020202020204" pitchFamily="34" charset="0"/>
              <a:buChar char="•"/>
            </a:pPr>
            <a:r>
              <a:rPr lang="en-US" dirty="0"/>
              <a:t>Void follow() (for horizontal servo-right and left ultrasonic sensor)</a:t>
            </a:r>
            <a:r>
              <a:rPr lang="en-IN" dirty="0"/>
              <a:t>:</a:t>
            </a:r>
          </a:p>
          <a:p>
            <a:pPr marL="952393" lvl="1" indent="-342900">
              <a:buFont typeface="Arial" panose="020B0604020202020204" pitchFamily="34" charset="0"/>
              <a:buChar char="•"/>
            </a:pPr>
            <a:r>
              <a:rPr lang="en-IN" dirty="0"/>
              <a:t>First, we check whether the distances are greater than the threshold(distance or range limit) or not.</a:t>
            </a:r>
          </a:p>
          <a:p>
            <a:pPr marL="952393" lvl="1" indent="-342900">
              <a:buFont typeface="Arial" panose="020B0604020202020204" pitchFamily="34" charset="0"/>
              <a:buChar char="•"/>
            </a:pPr>
            <a:r>
              <a:rPr lang="en-IN" dirty="0"/>
              <a:t>If any one of the distances is more than the threshold distances, then we compare the distances of both the ultrasonic sensors (right and left).</a:t>
            </a:r>
          </a:p>
          <a:p>
            <a:pPr marL="952393" lvl="1" indent="-342900">
              <a:buFont typeface="Arial" panose="020B0604020202020204" pitchFamily="34" charset="0"/>
              <a:buChar char="•"/>
            </a:pPr>
            <a:r>
              <a:rPr lang="en-IN" dirty="0"/>
              <a:t>For e.g., if the right sensor’s distance is less than the left sensors distance by a minimum difference of 2 inches then the servo should rotate in the right direction, i.e., in the right direction as the object is closer to right sensor.</a:t>
            </a:r>
          </a:p>
          <a:p>
            <a:pPr marL="952393" lvl="1" indent="-342900">
              <a:buFont typeface="Arial" panose="020B0604020202020204" pitchFamily="34" charset="0"/>
              <a:buChar char="•"/>
            </a:pPr>
            <a:r>
              <a:rPr lang="en-IN" dirty="0"/>
              <a:t>Similarly, if left sensors distance is less the servo rotates in left direction.</a:t>
            </a:r>
          </a:p>
          <a:p>
            <a:pPr marL="952393" lvl="1" indent="-342900">
              <a:buFont typeface="Arial" panose="020B0604020202020204" pitchFamily="34" charset="0"/>
              <a:buChar char="•"/>
            </a:pPr>
            <a:r>
              <a:rPr lang="en-IN" dirty="0"/>
              <a:t>The minimum and maximum limits are 0 and 180 degree (no rotations beyond these limits).</a:t>
            </a:r>
          </a:p>
          <a:p>
            <a:pPr marL="342900" indent="-342900">
              <a:buFont typeface="Arial" panose="020B0604020202020204" pitchFamily="34" charset="0"/>
              <a:buChar char="•"/>
            </a:pPr>
            <a:r>
              <a:rPr lang="en-IN" dirty="0"/>
              <a:t>Similar process repeats for the vertical servo: - up and down U.S. sensor.</a:t>
            </a:r>
          </a:p>
          <a:p>
            <a:pPr marL="342900" indent="-342900">
              <a:buFont typeface="Arial" panose="020B0604020202020204" pitchFamily="34" charset="0"/>
              <a:buChar char="•"/>
            </a:pPr>
            <a:r>
              <a:rPr lang="en-IN" dirty="0"/>
              <a:t>These processes under void loop() repeats continuously. </a:t>
            </a:r>
          </a:p>
        </p:txBody>
      </p:sp>
      <p:sp>
        <p:nvSpPr>
          <p:cNvPr id="5" name="Slide Number Placeholder 4">
            <a:extLst>
              <a:ext uri="{FF2B5EF4-FFF2-40B4-BE49-F238E27FC236}">
                <a16:creationId xmlns:a16="http://schemas.microsoft.com/office/drawing/2014/main" id="{CE48EBCE-CE56-442B-B8FC-92E7C36150C1}"/>
              </a:ext>
            </a:extLst>
          </p:cNvPr>
          <p:cNvSpPr>
            <a:spLocks noGrp="1"/>
          </p:cNvSpPr>
          <p:nvPr>
            <p:ph type="sldNum" sz="quarter" idx="12"/>
          </p:nvPr>
        </p:nvSpPr>
        <p:spPr/>
        <p:txBody>
          <a:bodyPr/>
          <a:lstStyle/>
          <a:p>
            <a:fld id="{C014DD1E-5D91-48A3-AD6D-45FBA980D106}" type="slidenum">
              <a:rPr lang="en-IN" smtClean="0"/>
              <a:t>11</a:t>
            </a:fld>
            <a:endParaRPr lang="en-IN"/>
          </a:p>
        </p:txBody>
      </p:sp>
      <p:pic>
        <p:nvPicPr>
          <p:cNvPr id="7" name="Picture 6" descr="A picture containing icon&#10;&#10;Description automatically generated">
            <a:extLst>
              <a:ext uri="{FF2B5EF4-FFF2-40B4-BE49-F238E27FC236}">
                <a16:creationId xmlns:a16="http://schemas.microsoft.com/office/drawing/2014/main" id="{53EC4175-A92C-4126-B07F-FE2A84DDD0D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39674" y="1392237"/>
            <a:ext cx="2647950" cy="1985963"/>
          </a:xfrm>
          <a:prstGeom prst="rect">
            <a:avLst/>
          </a:prstGeom>
        </p:spPr>
      </p:pic>
    </p:spTree>
    <p:extLst>
      <p:ext uri="{BB962C8B-B14F-4D97-AF65-F5344CB8AC3E}">
        <p14:creationId xmlns:p14="http://schemas.microsoft.com/office/powerpoint/2010/main" val="132030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A1B0C-1A4A-4565-8DF3-BCBBF5CBEFCD}"/>
              </a:ext>
            </a:extLst>
          </p:cNvPr>
          <p:cNvSpPr>
            <a:spLocks noGrp="1"/>
          </p:cNvSpPr>
          <p:nvPr>
            <p:ph type="title"/>
          </p:nvPr>
        </p:nvSpPr>
        <p:spPr>
          <a:xfrm>
            <a:off x="1065212" y="182685"/>
            <a:ext cx="10287000" cy="960315"/>
          </a:xfrm>
        </p:spPr>
        <p:txBody>
          <a:bodyPr>
            <a:normAutofit/>
          </a:bodyPr>
          <a:lstStyle/>
          <a:p>
            <a:r>
              <a:rPr lang="en-US" sz="3600" cap="none" dirty="0"/>
              <a:t>Applications Of The Motion Follower System</a:t>
            </a:r>
            <a:endParaRPr lang="en-IN" sz="3600" cap="none" dirty="0"/>
          </a:p>
        </p:txBody>
      </p:sp>
      <p:sp>
        <p:nvSpPr>
          <p:cNvPr id="3" name="Text Placeholder 2">
            <a:extLst>
              <a:ext uri="{FF2B5EF4-FFF2-40B4-BE49-F238E27FC236}">
                <a16:creationId xmlns:a16="http://schemas.microsoft.com/office/drawing/2014/main" id="{EB789CCD-520C-46DC-9960-1F65393905D1}"/>
              </a:ext>
            </a:extLst>
          </p:cNvPr>
          <p:cNvSpPr>
            <a:spLocks noGrp="1"/>
          </p:cNvSpPr>
          <p:nvPr>
            <p:ph type="body" sz="half" idx="2"/>
          </p:nvPr>
        </p:nvSpPr>
        <p:spPr>
          <a:xfrm>
            <a:off x="1065212" y="1166446"/>
            <a:ext cx="10287000" cy="4929554"/>
          </a:xfrm>
        </p:spPr>
        <p:txBody>
          <a:bodyPr/>
          <a:lstStyle/>
          <a:p>
            <a:pPr marL="457200" indent="-457200">
              <a:buFont typeface="+mj-lt"/>
              <a:buAutoNum type="arabicPeriod"/>
            </a:pPr>
            <a:r>
              <a:rPr lang="en-US" dirty="0"/>
              <a:t>Security / CCTV cameras and system.</a:t>
            </a:r>
          </a:p>
          <a:p>
            <a:pPr marL="457200" indent="-457200">
              <a:buFont typeface="+mj-lt"/>
              <a:buAutoNum type="arabicPeriod"/>
            </a:pPr>
            <a:r>
              <a:rPr lang="en-US" dirty="0"/>
              <a:t>Smart lighting system- lights following the person.</a:t>
            </a:r>
          </a:p>
          <a:p>
            <a:pPr marL="457200" indent="-457200">
              <a:buFont typeface="+mj-lt"/>
              <a:buAutoNum type="arabicPeriod"/>
            </a:pPr>
            <a:r>
              <a:rPr lang="en-US" dirty="0"/>
              <a:t>AC swing control- supplying the cool air where more people are there.</a:t>
            </a:r>
          </a:p>
          <a:p>
            <a:pPr marL="457200" indent="-457200">
              <a:buFont typeface="+mj-lt"/>
              <a:buAutoNum type="arabicPeriod"/>
            </a:pPr>
            <a:r>
              <a:rPr lang="en-IN" dirty="0"/>
              <a:t>Environmental sensing.</a:t>
            </a:r>
          </a:p>
          <a:p>
            <a:pPr marL="457200" indent="-457200">
              <a:buFont typeface="+mj-lt"/>
              <a:buAutoNum type="arabicPeriod"/>
            </a:pPr>
            <a:r>
              <a:rPr lang="en-IN" dirty="0"/>
              <a:t>Automation of manufacturing and production processes.</a:t>
            </a:r>
          </a:p>
        </p:txBody>
      </p:sp>
      <p:sp>
        <p:nvSpPr>
          <p:cNvPr id="5" name="Slide Number Placeholder 4">
            <a:extLst>
              <a:ext uri="{FF2B5EF4-FFF2-40B4-BE49-F238E27FC236}">
                <a16:creationId xmlns:a16="http://schemas.microsoft.com/office/drawing/2014/main" id="{71B38D04-265D-4A71-B854-2AAABD612332}"/>
              </a:ext>
            </a:extLst>
          </p:cNvPr>
          <p:cNvSpPr>
            <a:spLocks noGrp="1"/>
          </p:cNvSpPr>
          <p:nvPr>
            <p:ph type="sldNum" sz="quarter" idx="12"/>
          </p:nvPr>
        </p:nvSpPr>
        <p:spPr/>
        <p:txBody>
          <a:bodyPr/>
          <a:lstStyle/>
          <a:p>
            <a:fld id="{C014DD1E-5D91-48A3-AD6D-45FBA980D106}" type="slidenum">
              <a:rPr lang="en-IN" smtClean="0"/>
              <a:t>12</a:t>
            </a:fld>
            <a:endParaRPr lang="en-IN"/>
          </a:p>
        </p:txBody>
      </p:sp>
      <p:pic>
        <p:nvPicPr>
          <p:cNvPr id="7" name="Picture 6" descr="A picture containing electronics, black, projector&#10;&#10;Description automatically generated">
            <a:extLst>
              <a:ext uri="{FF2B5EF4-FFF2-40B4-BE49-F238E27FC236}">
                <a16:creationId xmlns:a16="http://schemas.microsoft.com/office/drawing/2014/main" id="{3A8952CF-18BF-4E18-B134-38528E18B04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18612" y="1143000"/>
            <a:ext cx="2865699" cy="2653010"/>
          </a:xfrm>
          <a:prstGeom prst="rect">
            <a:avLst/>
          </a:prstGeom>
        </p:spPr>
      </p:pic>
      <p:pic>
        <p:nvPicPr>
          <p:cNvPr id="13" name="Picture 12" descr="A picture containing wall, indoor, appliance, tiled&#10;&#10;Description automatically generated">
            <a:extLst>
              <a:ext uri="{FF2B5EF4-FFF2-40B4-BE49-F238E27FC236}">
                <a16:creationId xmlns:a16="http://schemas.microsoft.com/office/drawing/2014/main" id="{1C2C0C19-9033-4602-A827-7C5C17220ECA}"/>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6613" y="3962400"/>
            <a:ext cx="2590800" cy="1943100"/>
          </a:xfrm>
          <a:prstGeom prst="rect">
            <a:avLst/>
          </a:prstGeom>
        </p:spPr>
      </p:pic>
      <p:pic>
        <p:nvPicPr>
          <p:cNvPr id="16" name="Picture 15" descr="Diagram&#10;&#10;Description automatically generated">
            <a:extLst>
              <a:ext uri="{FF2B5EF4-FFF2-40B4-BE49-F238E27FC236}">
                <a16:creationId xmlns:a16="http://schemas.microsoft.com/office/drawing/2014/main" id="{F10458DD-BF88-4313-BB57-362C8BE9F97A}"/>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094412" y="3819456"/>
            <a:ext cx="3505200" cy="2602192"/>
          </a:xfrm>
          <a:prstGeom prst="rect">
            <a:avLst/>
          </a:prstGeom>
        </p:spPr>
      </p:pic>
    </p:spTree>
    <p:extLst>
      <p:ext uri="{BB962C8B-B14F-4D97-AF65-F5344CB8AC3E}">
        <p14:creationId xmlns:p14="http://schemas.microsoft.com/office/powerpoint/2010/main" val="230192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010A-B3A9-4526-A6B4-9278F70DC0AF}"/>
              </a:ext>
            </a:extLst>
          </p:cNvPr>
          <p:cNvSpPr>
            <a:spLocks noGrp="1"/>
          </p:cNvSpPr>
          <p:nvPr>
            <p:ph type="title"/>
          </p:nvPr>
        </p:nvSpPr>
        <p:spPr>
          <a:xfrm>
            <a:off x="1141412" y="457200"/>
            <a:ext cx="6324600" cy="685800"/>
          </a:xfrm>
        </p:spPr>
        <p:txBody>
          <a:bodyPr>
            <a:noAutofit/>
          </a:bodyPr>
          <a:lstStyle/>
          <a:p>
            <a:r>
              <a:rPr lang="en-US" sz="3600" cap="none" dirty="0"/>
              <a:t>Links and Bibliograph</a:t>
            </a:r>
            <a:endParaRPr lang="en-IN" sz="3600" cap="none" dirty="0"/>
          </a:p>
        </p:txBody>
      </p:sp>
      <p:sp>
        <p:nvSpPr>
          <p:cNvPr id="3" name="Text Placeholder 2">
            <a:extLst>
              <a:ext uri="{FF2B5EF4-FFF2-40B4-BE49-F238E27FC236}">
                <a16:creationId xmlns:a16="http://schemas.microsoft.com/office/drawing/2014/main" id="{FCEB8A11-DD52-42FE-B78F-CB8F049D0DC9}"/>
              </a:ext>
            </a:extLst>
          </p:cNvPr>
          <p:cNvSpPr>
            <a:spLocks noGrp="1"/>
          </p:cNvSpPr>
          <p:nvPr>
            <p:ph type="body" sz="half" idx="2"/>
          </p:nvPr>
        </p:nvSpPr>
        <p:spPr>
          <a:xfrm>
            <a:off x="1141412" y="1447800"/>
            <a:ext cx="10820400" cy="4724400"/>
          </a:xfrm>
        </p:spPr>
        <p:txBody>
          <a:bodyPr>
            <a:normAutofit fontScale="62500" lnSpcReduction="20000"/>
          </a:bodyPr>
          <a:lstStyle/>
          <a:p>
            <a:r>
              <a:rPr lang="en-US" dirty="0"/>
              <a:t>Link for 3D model- </a:t>
            </a:r>
            <a:r>
              <a:rPr lang="en-US" sz="1800" dirty="0">
                <a:hlinkClick r:id="rId2"/>
              </a:rPr>
              <a:t>https://www.tinkercad.com/things/8CCBkukoogv-rotacam-motion-follower-model</a:t>
            </a:r>
            <a:endParaRPr lang="en-US" sz="1800" dirty="0"/>
          </a:p>
          <a:p>
            <a:r>
              <a:rPr lang="en-IN" dirty="0"/>
              <a:t>Link for </a:t>
            </a:r>
            <a:r>
              <a:rPr lang="en-IN" sz="2100" dirty="0"/>
              <a:t>Circuit</a:t>
            </a:r>
            <a:r>
              <a:rPr lang="en-IN" sz="1800" dirty="0"/>
              <a:t>- </a:t>
            </a:r>
            <a:r>
              <a:rPr lang="en-IN" sz="1800" dirty="0">
                <a:hlinkClick r:id="rId3"/>
              </a:rPr>
              <a:t>https://www.tinkercad.com/things/7eray7TTn8B-rotacam-motion-follower-circuit</a:t>
            </a:r>
            <a:endParaRPr lang="en-IN" sz="1800" dirty="0"/>
          </a:p>
          <a:p>
            <a:r>
              <a:rPr lang="en-IN" dirty="0"/>
              <a:t>Bibliograph-</a:t>
            </a:r>
          </a:p>
          <a:p>
            <a:pPr marL="457200" indent="-457200">
              <a:lnSpc>
                <a:spcPct val="200000"/>
              </a:lnSpc>
              <a:buAutoNum type="arabicPeriod"/>
            </a:pPr>
            <a:r>
              <a:rPr lang="en-IN" sz="1800" dirty="0">
                <a:effectLst/>
              </a:rPr>
              <a:t>Instructables. (2018, August 18). Motion Following Robot. </a:t>
            </a:r>
            <a:r>
              <a:rPr lang="en-IN" sz="1800" dirty="0">
                <a:effectLst/>
                <a:hlinkClick r:id="rId4"/>
              </a:rPr>
              <a:t>https://www.instructables.com/Motion-Following-Robot/</a:t>
            </a:r>
            <a:endParaRPr lang="en-IN" sz="1800" dirty="0">
              <a:effectLst/>
            </a:endParaRPr>
          </a:p>
          <a:p>
            <a:pPr marL="457200" indent="-457200">
              <a:lnSpc>
                <a:spcPct val="200000"/>
              </a:lnSpc>
              <a:buAutoNum type="arabicPeriod"/>
            </a:pPr>
            <a:r>
              <a:rPr lang="en-IN" sz="1800" dirty="0">
                <a:effectLst/>
              </a:rPr>
              <a:t>Motion Following Motorized Camera Base. (n.d.). Arduino Project Hub. Retrieved May 26, 2021, from </a:t>
            </a:r>
            <a:r>
              <a:rPr lang="en-IN" sz="1800" dirty="0">
                <a:effectLst/>
                <a:hlinkClick r:id="rId5"/>
              </a:rPr>
              <a:t>https://create.arduino.cc/projecthub/lindsi8784/motion-following-motorized-camera-base-61afeb</a:t>
            </a:r>
            <a:endParaRPr lang="en-IN" sz="1800" dirty="0">
              <a:effectLst/>
            </a:endParaRPr>
          </a:p>
          <a:p>
            <a:pPr marL="457200" indent="-457200">
              <a:lnSpc>
                <a:spcPct val="200000"/>
              </a:lnSpc>
              <a:buAutoNum type="arabicPeriod"/>
            </a:pPr>
            <a:r>
              <a:rPr lang="en-IN" sz="1800" dirty="0">
                <a:effectLst/>
              </a:rPr>
              <a:t>Santos, R. (2019, April 2). Complete Guide for Ultrasonic Sensor HC-SR04 with Arduino. Random Nerd Tutorials. </a:t>
            </a:r>
            <a:r>
              <a:rPr lang="en-IN" sz="1800" dirty="0">
                <a:effectLst/>
                <a:hlinkClick r:id="rId6"/>
              </a:rPr>
              <a:t>https://randomnerdtutorials.com/complete-guide-for-ultrasonic-sensor-hc-sr04/</a:t>
            </a:r>
            <a:endParaRPr lang="en-IN" sz="1800" dirty="0">
              <a:effectLst/>
            </a:endParaRPr>
          </a:p>
          <a:p>
            <a:pPr marL="457200" indent="-457200">
              <a:lnSpc>
                <a:spcPct val="200000"/>
              </a:lnSpc>
              <a:buAutoNum type="arabicPeriod"/>
            </a:pPr>
            <a:r>
              <a:rPr lang="en-IN" sz="1800" dirty="0">
                <a:effectLst/>
              </a:rPr>
              <a:t>Tinkercad | From mind to design in minutes. (n.d.). Tinkercad. Retrieved May 26, 2021, from </a:t>
            </a:r>
            <a:r>
              <a:rPr lang="en-IN" sz="1800" dirty="0">
                <a:effectLst/>
                <a:hlinkClick r:id="rId7"/>
              </a:rPr>
              <a:t>https://www.tinkercad.com</a:t>
            </a:r>
            <a:endParaRPr lang="en-IN" sz="1800" dirty="0">
              <a:effectLst/>
            </a:endParaRPr>
          </a:p>
          <a:p>
            <a:pPr marL="457200" indent="-457200">
              <a:lnSpc>
                <a:spcPct val="200000"/>
              </a:lnSpc>
              <a:buAutoNum type="arabicPeriod"/>
            </a:pPr>
            <a:r>
              <a:rPr lang="en-IN" sz="1800" dirty="0">
                <a:effectLst/>
              </a:rPr>
              <a:t>Wikipedia contributors. (2021, March 25). Degrees of freedom (mechanics). Wikipedia. </a:t>
            </a:r>
            <a:r>
              <a:rPr lang="en-IN" sz="1800" dirty="0">
                <a:effectLst/>
                <a:hlinkClick r:id="rId8"/>
              </a:rPr>
              <a:t>https://en.wikipedia.org/wiki/Degrees_of_freedom_(mechanics)#:%7E:text=In%20physics%2C%20the%20degrees%20of,define%20its%20configuration%20or%20state.&amp;text=The%20position%20of%20a%20single,the%20distance%20along%20the%20track</a:t>
            </a:r>
            <a:r>
              <a:rPr lang="en-IN" sz="1800" dirty="0">
                <a:effectLst/>
              </a:rPr>
              <a:t>.</a:t>
            </a:r>
          </a:p>
          <a:p>
            <a:pPr>
              <a:lnSpc>
                <a:spcPct val="200000"/>
              </a:lnSpc>
            </a:pPr>
            <a:endParaRPr lang="en-IN" sz="1800" dirty="0">
              <a:effectLst/>
              <a:latin typeface="Times New Roman" panose="02020603050405020304" pitchFamily="18" charset="0"/>
            </a:endParaRPr>
          </a:p>
          <a:p>
            <a:endParaRPr lang="en-IN" dirty="0"/>
          </a:p>
          <a:p>
            <a:endParaRPr lang="en-US" dirty="0"/>
          </a:p>
        </p:txBody>
      </p:sp>
      <p:sp>
        <p:nvSpPr>
          <p:cNvPr id="5" name="Slide Number Placeholder 4">
            <a:extLst>
              <a:ext uri="{FF2B5EF4-FFF2-40B4-BE49-F238E27FC236}">
                <a16:creationId xmlns:a16="http://schemas.microsoft.com/office/drawing/2014/main" id="{DC2D0C33-DD56-4B82-B44F-952D9A0EFFC3}"/>
              </a:ext>
            </a:extLst>
          </p:cNvPr>
          <p:cNvSpPr>
            <a:spLocks noGrp="1"/>
          </p:cNvSpPr>
          <p:nvPr>
            <p:ph type="sldNum" sz="quarter" idx="12"/>
          </p:nvPr>
        </p:nvSpPr>
        <p:spPr/>
        <p:txBody>
          <a:bodyPr/>
          <a:lstStyle/>
          <a:p>
            <a:fld id="{C014DD1E-5D91-48A3-AD6D-45FBA980D106}" type="slidenum">
              <a:rPr lang="en-IN" smtClean="0"/>
              <a:t>13</a:t>
            </a:fld>
            <a:endParaRPr lang="en-IN"/>
          </a:p>
        </p:txBody>
      </p:sp>
    </p:spTree>
    <p:extLst>
      <p:ext uri="{BB962C8B-B14F-4D97-AF65-F5344CB8AC3E}">
        <p14:creationId xmlns:p14="http://schemas.microsoft.com/office/powerpoint/2010/main" val="195436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INTRODUCTION-The Problem, Need or Requirement.</a:t>
            </a:r>
          </a:p>
        </p:txBody>
      </p:sp>
      <p:sp>
        <p:nvSpPr>
          <p:cNvPr id="3" name="Content Placeholder 2">
            <a:extLst>
              <a:ext uri="{FF2B5EF4-FFF2-40B4-BE49-F238E27FC236}">
                <a16:creationId xmlns:a16="http://schemas.microsoft.com/office/drawing/2014/main" id="{3A8EAEC6-B197-46D5-A34D-BCE575FDE12A}"/>
              </a:ext>
            </a:extLst>
          </p:cNvPr>
          <p:cNvSpPr>
            <a:spLocks noGrp="1"/>
          </p:cNvSpPr>
          <p:nvPr>
            <p:ph idx="1"/>
          </p:nvPr>
        </p:nvSpPr>
        <p:spPr>
          <a:xfrm>
            <a:off x="1218883" y="1701797"/>
            <a:ext cx="6932929" cy="4462272"/>
          </a:xfrm>
        </p:spPr>
        <p:txBody>
          <a:bodyPr>
            <a:normAutofit/>
          </a:bodyPr>
          <a:lstStyle/>
          <a:p>
            <a:r>
              <a:rPr lang="en-US" sz="2400" dirty="0"/>
              <a:t>In today’s world, mankind has various needs and requirements. These may range from one to other. But various needs in the domain of manufacturing or production are fulfilled by the implementations of machines and the knowledge in physics or mechanics, to a certain extent.</a:t>
            </a:r>
          </a:p>
          <a:p>
            <a:r>
              <a:rPr lang="en-US" sz="2400" dirty="0"/>
              <a:t>During production process which is automated we may need a certain machine element to move in certain direction or rotate about a particular axis. This is where concept of Degree Of Freedom comes.</a:t>
            </a:r>
          </a:p>
        </p:txBody>
      </p:sp>
      <p:sp>
        <p:nvSpPr>
          <p:cNvPr id="4" name="Slide Number Placeholder 3">
            <a:extLst>
              <a:ext uri="{FF2B5EF4-FFF2-40B4-BE49-F238E27FC236}">
                <a16:creationId xmlns:a16="http://schemas.microsoft.com/office/drawing/2014/main" id="{285B6B9B-3592-4C8F-AB34-0CE0CDED44AE}"/>
              </a:ext>
            </a:extLst>
          </p:cNvPr>
          <p:cNvSpPr>
            <a:spLocks noGrp="1"/>
          </p:cNvSpPr>
          <p:nvPr>
            <p:ph type="sldNum" sz="quarter" idx="12"/>
          </p:nvPr>
        </p:nvSpPr>
        <p:spPr/>
        <p:txBody>
          <a:bodyPr/>
          <a:lstStyle/>
          <a:p>
            <a:fld id="{C014DD1E-5D91-48A3-AD6D-45FBA980D106}" type="slidenum">
              <a:rPr lang="en-IN" smtClean="0"/>
              <a:t>2</a:t>
            </a:fld>
            <a:endParaRPr lang="en-IN"/>
          </a:p>
        </p:txBody>
      </p:sp>
      <p:pic>
        <p:nvPicPr>
          <p:cNvPr id="8" name="Picture 7" descr="Diagram&#10;&#10;Description automatically generated">
            <a:extLst>
              <a:ext uri="{FF2B5EF4-FFF2-40B4-BE49-F238E27FC236}">
                <a16:creationId xmlns:a16="http://schemas.microsoft.com/office/drawing/2014/main" id="{BE1DCBBA-CD47-4726-B48A-F277D174C0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51812" y="1968167"/>
            <a:ext cx="3619978" cy="2921666"/>
          </a:xfrm>
          <a:prstGeom prst="rect">
            <a:avLst/>
          </a:prstGeom>
        </p:spPr>
      </p:pic>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FCFA36-F233-4BA4-930F-5D278952BF57}"/>
              </a:ext>
            </a:extLst>
          </p:cNvPr>
          <p:cNvSpPr>
            <a:spLocks noGrp="1"/>
          </p:cNvSpPr>
          <p:nvPr>
            <p:ph idx="1"/>
          </p:nvPr>
        </p:nvSpPr>
        <p:spPr>
          <a:xfrm>
            <a:off x="1218883" y="762000"/>
            <a:ext cx="10360501" cy="5402069"/>
          </a:xfrm>
        </p:spPr>
        <p:txBody>
          <a:bodyPr/>
          <a:lstStyle/>
          <a:p>
            <a:r>
              <a:rPr lang="en-US" dirty="0"/>
              <a:t>Manufacturing is just an example, concept of DOF is applicable on most of the machines around us, may it be a fridge’s door, a table fan, AC’s which have controllable swing area {they may cool the area around by following you through a motion sensor and setting the swing of AC at that angle only} or a CCTV camera which can rotate itself at any angle by following the motion of an object or person.</a:t>
            </a:r>
          </a:p>
          <a:p>
            <a:r>
              <a:rPr lang="en-US" dirty="0"/>
              <a:t>We will here discuss a motion following camera which detects the motion from 4 ultra sonic sensors and the camera moves in the direction where the distance of the object is minimum from the sensors. Also, the camera input can be used to follow the object in place of ultrasonic sensors.</a:t>
            </a:r>
            <a:endParaRPr lang="en-IN" dirty="0"/>
          </a:p>
          <a:p>
            <a:pPr marL="0" indent="0">
              <a:buNone/>
            </a:pPr>
            <a:endParaRPr lang="en-IN" dirty="0"/>
          </a:p>
        </p:txBody>
      </p:sp>
      <p:sp>
        <p:nvSpPr>
          <p:cNvPr id="4" name="Slide Number Placeholder 3">
            <a:extLst>
              <a:ext uri="{FF2B5EF4-FFF2-40B4-BE49-F238E27FC236}">
                <a16:creationId xmlns:a16="http://schemas.microsoft.com/office/drawing/2014/main" id="{EE5582DB-F691-4D37-B169-914D2526C434}"/>
              </a:ext>
            </a:extLst>
          </p:cNvPr>
          <p:cNvSpPr>
            <a:spLocks noGrp="1"/>
          </p:cNvSpPr>
          <p:nvPr>
            <p:ph type="sldNum" sz="quarter" idx="12"/>
          </p:nvPr>
        </p:nvSpPr>
        <p:spPr/>
        <p:txBody>
          <a:bodyPr/>
          <a:lstStyle/>
          <a:p>
            <a:fld id="{C014DD1E-5D91-48A3-AD6D-45FBA980D106}" type="slidenum">
              <a:rPr lang="en-IN" smtClean="0"/>
              <a:t>3</a:t>
            </a:fld>
            <a:endParaRPr lang="en-IN"/>
          </a:p>
        </p:txBody>
      </p:sp>
    </p:spTree>
    <p:extLst>
      <p:ext uri="{BB962C8B-B14F-4D97-AF65-F5344CB8AC3E}">
        <p14:creationId xmlns:p14="http://schemas.microsoft.com/office/powerpoint/2010/main" val="131308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Degree Of Freedom</a:t>
            </a:r>
          </a:p>
        </p:txBody>
      </p:sp>
      <p:sp>
        <p:nvSpPr>
          <p:cNvPr id="3" name="Content Placeholder 2"/>
          <p:cNvSpPr>
            <a:spLocks noGrp="1"/>
          </p:cNvSpPr>
          <p:nvPr>
            <p:ph sz="half" idx="1"/>
          </p:nvPr>
        </p:nvSpPr>
        <p:spPr>
          <a:xfrm>
            <a:off x="1218883" y="1742050"/>
            <a:ext cx="7453869" cy="4465320"/>
          </a:xfrm>
        </p:spPr>
        <p:txBody>
          <a:bodyPr>
            <a:normAutofit lnSpcReduction="10000"/>
          </a:bodyPr>
          <a:lstStyle/>
          <a:p>
            <a:r>
              <a:rPr lang="en-US" sz="2400" dirty="0"/>
              <a:t>In physics, the degrees of freedom (DOF) of a mechanical system is the number of independent parameters that define its configuration or state. It is important in the analysis of systems of bodies in mechanical engineering, structural engineering, aerospace engineering, robotics, and other fields.</a:t>
            </a:r>
          </a:p>
          <a:p>
            <a:r>
              <a:rPr lang="en-US" sz="2400" dirty="0"/>
              <a:t>The formulae for DOF is given by 6(n-1)-5p1-4p2-3p3-2p4-p5</a:t>
            </a:r>
          </a:p>
          <a:p>
            <a:r>
              <a:rPr lang="en-US" sz="2400" dirty="0"/>
              <a:t>For our case we have 3 links (n=3)(2 servos and 1 camera link) and p1=2(pair of links whose DOF is 1(reduced by 5) i.e., about x and y axis), therefore our DOF comes out to be 12-2*5=12-10=</a:t>
            </a:r>
            <a:r>
              <a:rPr lang="en-US" sz="2400" b="1" u="sng" dirty="0">
                <a:solidFill>
                  <a:schemeClr val="bg1"/>
                </a:solidFill>
                <a:highlight>
                  <a:srgbClr val="C0C0C0"/>
                </a:highlight>
              </a:rPr>
              <a:t>2</a:t>
            </a:r>
          </a:p>
        </p:txBody>
      </p:sp>
      <p:sp>
        <p:nvSpPr>
          <p:cNvPr id="7" name="Slide Number Placeholder 6">
            <a:extLst>
              <a:ext uri="{FF2B5EF4-FFF2-40B4-BE49-F238E27FC236}">
                <a16:creationId xmlns:a16="http://schemas.microsoft.com/office/drawing/2014/main" id="{085DB9F2-08F1-40BA-8B8B-FFA8183B5E38}"/>
              </a:ext>
            </a:extLst>
          </p:cNvPr>
          <p:cNvSpPr>
            <a:spLocks noGrp="1"/>
          </p:cNvSpPr>
          <p:nvPr>
            <p:ph type="sldNum" sz="quarter" idx="12"/>
          </p:nvPr>
        </p:nvSpPr>
        <p:spPr/>
        <p:txBody>
          <a:bodyPr/>
          <a:lstStyle/>
          <a:p>
            <a:fld id="{C014DD1E-5D91-48A3-AD6D-45FBA980D106}" type="slidenum">
              <a:rPr lang="en-IN" smtClean="0"/>
              <a:t>4</a:t>
            </a:fld>
            <a:endParaRPr lang="en-IN"/>
          </a:p>
        </p:txBody>
      </p:sp>
      <p:pic>
        <p:nvPicPr>
          <p:cNvPr id="15" name="Picture 14" descr="A picture containing indoor, silver, leather&#10;&#10;Description automatically generated">
            <a:extLst>
              <a:ext uri="{FF2B5EF4-FFF2-40B4-BE49-F238E27FC236}">
                <a16:creationId xmlns:a16="http://schemas.microsoft.com/office/drawing/2014/main" id="{511FEE68-136F-4A43-A1F0-C9FF0502B55B}"/>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34714" y="478140"/>
            <a:ext cx="1877831" cy="1408373"/>
          </a:xfrm>
          <a:prstGeom prst="rect">
            <a:avLst/>
          </a:prstGeom>
        </p:spPr>
      </p:pic>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79F44FA2-DE64-4613-8D9A-AE8FF05394E0}"/>
                  </a:ext>
                </a:extLst>
              </p:cNvPr>
              <p:cNvGraphicFramePr>
                <a:graphicFrameLocks noChangeAspect="1"/>
              </p:cNvGraphicFramePr>
              <p:nvPr>
                <p:extLst>
                  <p:ext uri="{D42A27DB-BD31-4B8C-83A1-F6EECF244321}">
                    <p14:modId xmlns:p14="http://schemas.microsoft.com/office/powerpoint/2010/main" val="952932998"/>
                  </p:ext>
                </p:extLst>
              </p:nvPr>
            </p:nvGraphicFramePr>
            <p:xfrm>
              <a:off x="9447212" y="2128097"/>
              <a:ext cx="1378752" cy="4041173"/>
            </p:xfrm>
            <a:graphic>
              <a:graphicData uri="http://schemas.microsoft.com/office/drawing/2017/model3d">
                <am3d:model3d r:embed="rId4">
                  <am3d:spPr>
                    <a:xfrm>
                      <a:off x="0" y="0"/>
                      <a:ext cx="1378752" cy="4041173"/>
                    </a:xfrm>
                    <a:prstGeom prst="rect">
                      <a:avLst/>
                    </a:prstGeom>
                  </am3d:spPr>
                  <am3d:camera>
                    <am3d:pos x="0" y="0" z="56002644"/>
                    <am3d:up dx="0" dy="36000000" dz="0"/>
                    <am3d:lookAt x="0" y="0" z="0"/>
                    <am3d:perspective fov="2700000"/>
                  </am3d:camera>
                  <am3d:trans>
                    <am3d:meterPerModelUnit n="9259" d="1000000"/>
                    <am3d:preTrans dx="-20922333" dy="2747666" dz="-18000000"/>
                    <am3d:scale>
                      <am3d:sx n="1000000" d="1000000"/>
                      <am3d:sy n="1000000" d="1000000"/>
                      <am3d:sz n="1000000" d="1000000"/>
                    </am3d:scale>
                    <am3d:rot ax="16200000"/>
                    <am3d:postTrans dx="0" dy="0" dz="0"/>
                  </am3d:trans>
                  <am3d:raster rName="Office3DRenderer" rVer="16.0.8326">
                    <am3d:blip r:embed="rId5"/>
                  </am3d:raster>
                  <am3d:objViewport viewportSz="44785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79F44FA2-DE64-4613-8D9A-AE8FF05394E0}"/>
                  </a:ext>
                </a:extLst>
              </p:cNvPr>
              <p:cNvPicPr>
                <a:picLocks noGrp="1" noRot="1" noChangeAspect="1" noMove="1" noResize="1" noEditPoints="1" noAdjustHandles="1" noChangeArrowheads="1" noChangeShapeType="1" noCrop="1"/>
              </p:cNvPicPr>
              <p:nvPr/>
            </p:nvPicPr>
            <p:blipFill>
              <a:blip r:embed="rId5"/>
              <a:stretch>
                <a:fillRect/>
              </a:stretch>
            </p:blipFill>
            <p:spPr>
              <a:xfrm>
                <a:off x="9447212" y="2128097"/>
                <a:ext cx="1378752" cy="4041173"/>
              </a:xfrm>
              <a:prstGeom prst="rect">
                <a:avLst/>
              </a:prstGeom>
            </p:spPr>
          </p:pic>
        </mc:Fallback>
      </mc:AlternateContent>
      <p:cxnSp>
        <p:nvCxnSpPr>
          <p:cNvPr id="10" name="Straight Arrow Connector 9">
            <a:extLst>
              <a:ext uri="{FF2B5EF4-FFF2-40B4-BE49-F238E27FC236}">
                <a16:creationId xmlns:a16="http://schemas.microsoft.com/office/drawing/2014/main" id="{303D7D80-08E2-4F4E-A91F-62634619CFFD}"/>
              </a:ext>
            </a:extLst>
          </p:cNvPr>
          <p:cNvCxnSpPr>
            <a:cxnSpLocks/>
          </p:cNvCxnSpPr>
          <p:nvPr/>
        </p:nvCxnSpPr>
        <p:spPr>
          <a:xfrm>
            <a:off x="10361612" y="4186783"/>
            <a:ext cx="11430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73662E7-1E0D-4E78-B41B-E6A78A5A86A6}"/>
              </a:ext>
            </a:extLst>
          </p:cNvPr>
          <p:cNvCxnSpPr/>
          <p:nvPr/>
        </p:nvCxnSpPr>
        <p:spPr>
          <a:xfrm>
            <a:off x="10209212" y="5334000"/>
            <a:ext cx="129540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2B4646-AF9D-49B2-85AD-87E6F4B050C6}"/>
              </a:ext>
            </a:extLst>
          </p:cNvPr>
          <p:cNvSpPr txBox="1"/>
          <p:nvPr/>
        </p:nvSpPr>
        <p:spPr>
          <a:xfrm>
            <a:off x="11579384" y="2348033"/>
            <a:ext cx="367408" cy="523220"/>
          </a:xfrm>
          <a:prstGeom prst="rect">
            <a:avLst/>
          </a:prstGeom>
          <a:noFill/>
        </p:spPr>
        <p:txBody>
          <a:bodyPr wrap="none" rtlCol="0">
            <a:spAutoFit/>
          </a:bodyPr>
          <a:lstStyle/>
          <a:p>
            <a:r>
              <a:rPr lang="en-US" sz="2800" dirty="0"/>
              <a:t>3</a:t>
            </a:r>
            <a:endParaRPr lang="en-IN" sz="2800" dirty="0"/>
          </a:p>
        </p:txBody>
      </p:sp>
      <p:sp>
        <p:nvSpPr>
          <p:cNvPr id="16" name="TextBox 15">
            <a:extLst>
              <a:ext uri="{FF2B5EF4-FFF2-40B4-BE49-F238E27FC236}">
                <a16:creationId xmlns:a16="http://schemas.microsoft.com/office/drawing/2014/main" id="{8D2A429B-0AA5-4F44-A2D6-B9FFDACA8015}"/>
              </a:ext>
            </a:extLst>
          </p:cNvPr>
          <p:cNvSpPr txBox="1"/>
          <p:nvPr/>
        </p:nvSpPr>
        <p:spPr>
          <a:xfrm>
            <a:off x="11490398" y="3921780"/>
            <a:ext cx="367408" cy="523220"/>
          </a:xfrm>
          <a:prstGeom prst="rect">
            <a:avLst/>
          </a:prstGeom>
          <a:noFill/>
        </p:spPr>
        <p:txBody>
          <a:bodyPr wrap="none" rtlCol="0">
            <a:spAutoFit/>
          </a:bodyPr>
          <a:lstStyle/>
          <a:p>
            <a:r>
              <a:rPr lang="en-US" sz="2800" dirty="0"/>
              <a:t>2</a:t>
            </a:r>
            <a:endParaRPr lang="en-IN" sz="2800" dirty="0"/>
          </a:p>
        </p:txBody>
      </p:sp>
      <p:sp>
        <p:nvSpPr>
          <p:cNvPr id="17" name="TextBox 16">
            <a:extLst>
              <a:ext uri="{FF2B5EF4-FFF2-40B4-BE49-F238E27FC236}">
                <a16:creationId xmlns:a16="http://schemas.microsoft.com/office/drawing/2014/main" id="{C2C03C7C-3D12-45C9-8B87-58FE70CB2263}"/>
              </a:ext>
            </a:extLst>
          </p:cNvPr>
          <p:cNvSpPr txBox="1"/>
          <p:nvPr/>
        </p:nvSpPr>
        <p:spPr>
          <a:xfrm>
            <a:off x="11504612" y="5072390"/>
            <a:ext cx="205228" cy="523220"/>
          </a:xfrm>
          <a:prstGeom prst="rect">
            <a:avLst/>
          </a:prstGeom>
          <a:noFill/>
        </p:spPr>
        <p:txBody>
          <a:bodyPr wrap="square" rtlCol="0">
            <a:spAutoFit/>
          </a:bodyPr>
          <a:lstStyle/>
          <a:p>
            <a:r>
              <a:rPr lang="en-US" sz="2800" dirty="0"/>
              <a:t>1</a:t>
            </a:r>
            <a:endParaRPr lang="en-IN" sz="2800" dirty="0"/>
          </a:p>
        </p:txBody>
      </p:sp>
      <p:cxnSp>
        <p:nvCxnSpPr>
          <p:cNvPr id="19" name="Straight Arrow Connector 18">
            <a:extLst>
              <a:ext uri="{FF2B5EF4-FFF2-40B4-BE49-F238E27FC236}">
                <a16:creationId xmlns:a16="http://schemas.microsoft.com/office/drawing/2014/main" id="{7FBB7C3E-FBD2-499D-B66E-9E659532AD89}"/>
              </a:ext>
            </a:extLst>
          </p:cNvPr>
          <p:cNvCxnSpPr>
            <a:cxnSpLocks/>
          </p:cNvCxnSpPr>
          <p:nvPr/>
        </p:nvCxnSpPr>
        <p:spPr>
          <a:xfrm>
            <a:off x="10437812" y="2590801"/>
            <a:ext cx="1052586"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30000" fill="hold"/>
                                        <p:tgtEl>
                                          <p:spTgt spid="5"/>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12" y="457200"/>
            <a:ext cx="9677400" cy="1219201"/>
          </a:xfrm>
        </p:spPr>
        <p:txBody>
          <a:bodyPr>
            <a:normAutofit/>
          </a:bodyPr>
          <a:lstStyle/>
          <a:p>
            <a:r>
              <a:rPr lang="en-US" sz="3600" dirty="0">
                <a:ln w="0"/>
                <a:solidFill>
                  <a:schemeClr val="accent1"/>
                </a:solidFill>
                <a:effectLst>
                  <a:outerShdw blurRad="38100" dist="25400" dir="5400000" algn="ctr" rotWithShape="0">
                    <a:srgbClr val="6E747A">
                      <a:alpha val="43000"/>
                    </a:srgbClr>
                  </a:outerShdw>
                </a:effectLst>
              </a:rPr>
              <a:t>Using Arduino for implementation of 2 DOF motion following camera</a:t>
            </a:r>
          </a:p>
        </p:txBody>
      </p:sp>
      <p:sp>
        <p:nvSpPr>
          <p:cNvPr id="6" name="TextBox 5">
            <a:extLst>
              <a:ext uri="{FF2B5EF4-FFF2-40B4-BE49-F238E27FC236}">
                <a16:creationId xmlns:a16="http://schemas.microsoft.com/office/drawing/2014/main" id="{164228F4-90CC-4DB4-B141-6EA0048E9D2D}"/>
              </a:ext>
            </a:extLst>
          </p:cNvPr>
          <p:cNvSpPr txBox="1"/>
          <p:nvPr/>
        </p:nvSpPr>
        <p:spPr>
          <a:xfrm>
            <a:off x="1065212" y="1676401"/>
            <a:ext cx="6400800" cy="3908762"/>
          </a:xfrm>
          <a:prstGeom prst="rect">
            <a:avLst/>
          </a:prstGeom>
          <a:noFill/>
        </p:spPr>
        <p:txBody>
          <a:bodyPr wrap="square" rtlCol="0">
            <a:spAutoFit/>
          </a:bodyPr>
          <a:lstStyle/>
          <a:p>
            <a:r>
              <a:rPr lang="en-US" sz="2800" u="sng" dirty="0">
                <a:ln w="0"/>
                <a:solidFill>
                  <a:schemeClr val="accent1"/>
                </a:solidFill>
                <a:effectLst>
                  <a:outerShdw blurRad="38100" dist="25400" dir="5400000" algn="ctr" rotWithShape="0">
                    <a:srgbClr val="6E747A">
                      <a:alpha val="43000"/>
                    </a:srgbClr>
                  </a:outerShdw>
                </a:effectLst>
              </a:rPr>
              <a:t>Construction and 3-D model</a:t>
            </a:r>
          </a:p>
          <a:p>
            <a:r>
              <a:rPr lang="en-IN" sz="2000" dirty="0"/>
              <a:t>Firstly, there are 4 Ultrasonic Sensors which determines the distance of the object from themselves so that we know in which direction the camera should rotate such that it follows the object (we consider the object to be in the front of our setup).</a:t>
            </a:r>
          </a:p>
          <a:p>
            <a:r>
              <a:rPr lang="en-IN" sz="2000" dirty="0"/>
              <a:t>Then we have two servos, one is fixed with ground (giving 360 view about x axis, we will consider for 180 degree only). The other servo fixed on the rotator of 1</a:t>
            </a:r>
            <a:r>
              <a:rPr lang="en-IN" sz="2000" baseline="30000" dirty="0"/>
              <a:t>st</a:t>
            </a:r>
            <a:r>
              <a:rPr lang="en-IN" sz="2000" dirty="0"/>
              <a:t> servo, such that their axis are perpendicular to each other (this can rotate about 270 degrees about y axis; however, we will limit it to 180 degree only). </a:t>
            </a:r>
          </a:p>
        </p:txBody>
      </p:sp>
      <p:sp>
        <p:nvSpPr>
          <p:cNvPr id="7" name="Slide Number Placeholder 6">
            <a:extLst>
              <a:ext uri="{FF2B5EF4-FFF2-40B4-BE49-F238E27FC236}">
                <a16:creationId xmlns:a16="http://schemas.microsoft.com/office/drawing/2014/main" id="{593B857A-428B-4C68-AC46-C6F13BB2A55E}"/>
              </a:ext>
            </a:extLst>
          </p:cNvPr>
          <p:cNvSpPr>
            <a:spLocks noGrp="1"/>
          </p:cNvSpPr>
          <p:nvPr>
            <p:ph type="sldNum" sz="quarter" idx="12"/>
          </p:nvPr>
        </p:nvSpPr>
        <p:spPr/>
        <p:txBody>
          <a:bodyPr/>
          <a:lstStyle/>
          <a:p>
            <a:fld id="{C014DD1E-5D91-48A3-AD6D-45FBA980D106}" type="slidenum">
              <a:rPr lang="en-IN" smtClean="0"/>
              <a:t>5</a:t>
            </a:fld>
            <a:endParaRPr lang="en-IN"/>
          </a:p>
        </p:txBody>
      </p:sp>
      <p:pic>
        <p:nvPicPr>
          <p:cNvPr id="8" name="Motion Following Cam Base 20">
            <a:hlinkClick r:id="" action="ppaction://media"/>
            <a:extLst>
              <a:ext uri="{FF2B5EF4-FFF2-40B4-BE49-F238E27FC236}">
                <a16:creationId xmlns:a16="http://schemas.microsoft.com/office/drawing/2014/main" id="{6DD1DEAD-E205-4DE8-9B9D-B53B766874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769384" y="1738093"/>
            <a:ext cx="3810000" cy="3381814"/>
          </a:xfrm>
          <a:prstGeom prst="rect">
            <a:avLst/>
          </a:prstGeom>
        </p:spPr>
      </p:pic>
      <p:sp>
        <p:nvSpPr>
          <p:cNvPr id="9" name="Footer Placeholder 4">
            <a:extLst>
              <a:ext uri="{FF2B5EF4-FFF2-40B4-BE49-F238E27FC236}">
                <a16:creationId xmlns:a16="http://schemas.microsoft.com/office/drawing/2014/main" id="{E6803761-4C96-488F-9C33-6F55AF77A75F}"/>
              </a:ext>
            </a:extLst>
          </p:cNvPr>
          <p:cNvSpPr>
            <a:spLocks noGrp="1"/>
          </p:cNvSpPr>
          <p:nvPr>
            <p:ph type="ftr" sz="quarter" idx="11"/>
          </p:nvPr>
        </p:nvSpPr>
        <p:spPr>
          <a:xfrm>
            <a:off x="3453500" y="6347073"/>
            <a:ext cx="5281824" cy="365125"/>
          </a:xfrm>
        </p:spPr>
        <p:txBody>
          <a:bodyPr/>
          <a:lstStyle/>
          <a:p>
            <a:r>
              <a:rPr lang="en-US" dirty="0"/>
              <a:t>This video is just a representation of the working, also it has only 1 DOF however we here are considering DOF as 2</a:t>
            </a:r>
            <a:endParaRPr lang="en-IN" dirty="0"/>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0">
                <p:cTn id="12" repeatCount="indefinite" fill="hold" display="0">
                  <p:stCondLst>
                    <p:cond delay="indefinite"/>
                  </p:st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2"/>
          </p:nvPr>
        </p:nvSpPr>
        <p:spPr>
          <a:xfrm>
            <a:off x="1218883" y="533400"/>
            <a:ext cx="10360501" cy="5638800"/>
          </a:xfrm>
        </p:spPr>
        <p:txBody>
          <a:bodyPr/>
          <a:lstStyle/>
          <a:p>
            <a:pPr marL="0" indent="0">
              <a:buNone/>
            </a:pPr>
            <a:r>
              <a:rPr lang="en-IN" sz="2400" dirty="0"/>
              <a:t>We have connected/fixed the camera with the help of connections as shown in the figure (initially, along the axis of the first servo). The camera faces the front direction. The DOF of the setup is 2 as it rotates about x-axis and y-axis.</a:t>
            </a:r>
          </a:p>
          <a:p>
            <a:endParaRPr lang="en-US" dirty="0"/>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A0172E40-6C85-4201-BDE4-3E6B686E22B8}"/>
                  </a:ext>
                </a:extLst>
              </p:cNvPr>
              <p:cNvGraphicFramePr>
                <a:graphicFrameLocks noChangeAspect="1"/>
              </p:cNvGraphicFramePr>
              <p:nvPr>
                <p:extLst>
                  <p:ext uri="{D42A27DB-BD31-4B8C-83A1-F6EECF244321}">
                    <p14:modId xmlns:p14="http://schemas.microsoft.com/office/powerpoint/2010/main" val="4089058094"/>
                  </p:ext>
                </p:extLst>
              </p:nvPr>
            </p:nvGraphicFramePr>
            <p:xfrm>
              <a:off x="2706090" y="2164883"/>
              <a:ext cx="6776638" cy="4511414"/>
            </p:xfrm>
            <a:graphic>
              <a:graphicData uri="http://schemas.microsoft.com/office/drawing/2017/model3d">
                <am3d:model3d r:embed="rId2">
                  <am3d:spPr>
                    <a:xfrm>
                      <a:off x="0" y="0"/>
                      <a:ext cx="6776638" cy="4511414"/>
                    </a:xfrm>
                    <a:prstGeom prst="rect">
                      <a:avLst/>
                    </a:prstGeom>
                  </am3d:spPr>
                  <am3d:camera>
                    <am3d:pos x="0" y="0" z="73413245"/>
                    <am3d:up dx="0" dy="36000000" dz="0"/>
                    <am3d:lookAt x="0" y="0" z="0"/>
                    <am3d:perspective fov="2700000"/>
                  </am3d:camera>
                  <am3d:trans>
                    <am3d:meterPerModelUnit n="5488" d="1000000"/>
                    <am3d:preTrans dx="-374630" dy="-390733" dz="-10788579"/>
                    <am3d:scale>
                      <am3d:sx n="1000000" d="1000000"/>
                      <am3d:sy n="1000000" d="1000000"/>
                      <am3d:sz n="1000000" d="1000000"/>
                    </am3d:scale>
                    <am3d:rot ax="-5340013" ay="-4" az="3"/>
                    <am3d:postTrans dx="0" dy="0" dz="0"/>
                  </am3d:trans>
                  <am3d:raster rName="Office3DRenderer" rVer="16.0.8326">
                    <am3d:blip r:embed="rId3"/>
                  </am3d:raster>
                  <am3d:objViewport viewportSz="89086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A0172E40-6C85-4201-BDE4-3E6B686E22B8}"/>
                  </a:ext>
                </a:extLst>
              </p:cNvPr>
              <p:cNvPicPr>
                <a:picLocks noGrp="1" noRot="1" noChangeAspect="1" noMove="1" noResize="1" noEditPoints="1" noAdjustHandles="1" noChangeArrowheads="1" noChangeShapeType="1" noCrop="1"/>
              </p:cNvPicPr>
              <p:nvPr/>
            </p:nvPicPr>
            <p:blipFill>
              <a:blip r:embed="rId3"/>
              <a:stretch>
                <a:fillRect/>
              </a:stretch>
            </p:blipFill>
            <p:spPr>
              <a:xfrm>
                <a:off x="2706090" y="2164883"/>
                <a:ext cx="6776638" cy="4511414"/>
              </a:xfrm>
              <a:prstGeom prst="rect">
                <a:avLst/>
              </a:prstGeom>
            </p:spPr>
          </p:pic>
        </mc:Fallback>
      </mc:AlternateContent>
      <p:sp>
        <p:nvSpPr>
          <p:cNvPr id="5" name="Slide Number Placeholder 4">
            <a:extLst>
              <a:ext uri="{FF2B5EF4-FFF2-40B4-BE49-F238E27FC236}">
                <a16:creationId xmlns:a16="http://schemas.microsoft.com/office/drawing/2014/main" id="{1F3C8FDB-5073-4D45-AD92-13859B9CF63E}"/>
              </a:ext>
            </a:extLst>
          </p:cNvPr>
          <p:cNvSpPr>
            <a:spLocks noGrp="1"/>
          </p:cNvSpPr>
          <p:nvPr>
            <p:ph type="sldNum" sz="quarter" idx="12"/>
          </p:nvPr>
        </p:nvSpPr>
        <p:spPr/>
        <p:txBody>
          <a:bodyPr/>
          <a:lstStyle/>
          <a:p>
            <a:fld id="{C014DD1E-5D91-48A3-AD6D-45FBA980D106}" type="slidenum">
              <a:rPr lang="en-IN" smtClean="0"/>
              <a:t>6</a:t>
            </a:fld>
            <a:endParaRPr lang="en-IN"/>
          </a:p>
        </p:txBody>
      </p:sp>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mph" presetSubtype="128" repeatCount="indefinite" fill="hold" nodeType="clickEffect">
                                  <p:stCondLst>
                                    <p:cond delay="0"/>
                                  </p:stCondLst>
                                  <p:childTnLst>
                                    <p:anim calcmode="lin" valueType="num">
                                      <p:cBhvr additive="sum">
                                        <p:cTn id="6" dur="30000" fill="hold"/>
                                        <p:tgtEl>
                                          <p:spTgt spid="4"/>
                                        </p:tgtEl>
                                        <p:attrNameLst>
                                          <p:attrName>3d.view.rotation.y</p:attrName>
                                        </p:attrNameLst>
                                      </p:cBhvr>
                                      <p:tavLst>
                                        <p:tav tm="0">
                                          <p:val>
                                            <p:fltVal val="0"/>
                                          </p:val>
                                        </p:tav>
                                        <p:tav tm="3330">
                                          <p:val>
                                            <p:fltVal val="13.9494"/>
                                          </p:val>
                                        </p:tav>
                                        <p:tav tm="6660">
                                          <p:val>
                                            <p:fltVal val="24.2079"/>
                                          </p:val>
                                        </p:tav>
                                        <p:tav tm="9990">
                                          <p:val>
                                            <p:fltVal val="31.3427"/>
                                          </p:val>
                                        </p:tav>
                                        <p:tav tm="13320">
                                          <p:val>
                                            <p:fltVal val="35.9208"/>
                                          </p:val>
                                        </p:tav>
                                        <p:tav tm="16650">
                                          <p:val>
                                            <p:fltVal val="38.5096"/>
                                          </p:val>
                                        </p:tav>
                                        <p:tav tm="19970">
                                          <p:val>
                                            <p:fltVal val="39.6742"/>
                                          </p:val>
                                        </p:tav>
                                        <p:tav tm="23290">
                                          <p:val>
                                            <p:fltVal val="39.9872"/>
                                          </p:val>
                                        </p:tav>
                                        <p:tav tm="26620">
                                          <p:val>
                                            <p:fltVal val="39.9891"/>
                                          </p:val>
                                        </p:tav>
                                        <p:tav tm="29950">
                                          <p:val>
                                            <p:fltVal val="39.6895"/>
                                          </p:val>
                                        </p:tav>
                                        <p:tav tm="33280">
                                          <p:val>
                                            <p:fltVal val="38.5467"/>
                                          </p:val>
                                        </p:tav>
                                        <p:tav tm="36610">
                                          <p:val>
                                            <p:fltVal val="35.9937"/>
                                          </p:val>
                                        </p:tav>
                                        <p:tav tm="39940">
                                          <p:val>
                                            <p:fltVal val="31.4632"/>
                                          </p:val>
                                        </p:tav>
                                        <p:tav tm="43270">
                                          <p:val>
                                            <p:fltVal val="24.3881"/>
                                          </p:val>
                                        </p:tav>
                                        <p:tav tm="46600">
                                          <p:val>
                                            <p:fltVal val="14.2011"/>
                                          </p:val>
                                        </p:tav>
                                        <p:tav tm="49930">
                                          <p:val>
                                            <p:fltVal val="0.335"/>
                                          </p:val>
                                        </p:tav>
                                        <p:tav tm="53250">
                                          <p:val>
                                            <p:fltVal val="-13.6598"/>
                                          </p:val>
                                        </p:tav>
                                        <p:tav tm="56580">
                                          <p:val>
                                            <p:fltVal val="-24.0004"/>
                                          </p:val>
                                        </p:tav>
                                        <p:tav tm="59900">
                                          <p:val>
                                            <p:fltVal val="-31.186"/>
                                          </p:val>
                                        </p:tav>
                                        <p:tav tm="63220">
                                          <p:val>
                                            <p:fltVal val="-35.8151"/>
                                          </p:val>
                                        </p:tav>
                                        <p:tav tm="66540">
                                          <p:val>
                                            <p:fltVal val="-38.4499"/>
                                          </p:val>
                                        </p:tav>
                                        <p:tav tm="69870">
                                          <p:val>
                                            <p:fltVal val="-39.6543"/>
                                          </p:val>
                                        </p:tav>
                                        <p:tav tm="73190">
                                          <p:val>
                                            <p:fltVal val="-39.9848"/>
                                          </p:val>
                                        </p:tav>
                                        <p:tav tm="76510">
                                          <p:val>
                                            <p:fltVal val="-39.9911"/>
                                          </p:val>
                                        </p:tav>
                                        <p:tav tm="79830">
                                          <p:val>
                                            <p:fltVal val="-39.7115"/>
                                          </p:val>
                                        </p:tav>
                                        <p:tav tm="83160">
                                          <p:val>
                                            <p:fltVal val="-38.609"/>
                                          </p:val>
                                        </p:tav>
                                        <p:tav tm="86480">
                                          <p:val>
                                            <p:fltVal val="-36.1268"/>
                                          </p:val>
                                        </p:tav>
                                        <p:tav tm="89800">
                                          <p:val>
                                            <p:fltVal val="-31.701"/>
                                          </p:val>
                                        </p:tav>
                                        <p:tav tm="93120">
                                          <p:val>
                                            <p:fltVal val="-24.7694"/>
                                          </p:val>
                                        </p:tav>
                                        <p:tav tm="96450">
                                          <p:val>
                                            <p:fltVal val="-14.7348"/>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7612" y="228600"/>
            <a:ext cx="10360501" cy="1223963"/>
          </a:xfrm>
        </p:spPr>
        <p:txBody>
          <a:bodyPr>
            <a:normAutofit/>
          </a:bodyPr>
          <a:lstStyle/>
          <a:p>
            <a:r>
              <a:rPr lang="en-US" sz="2800" u="sng" dirty="0">
                <a:ln w="0"/>
                <a:solidFill>
                  <a:schemeClr val="accent1"/>
                </a:solidFill>
                <a:effectLst>
                  <a:outerShdw blurRad="38100" dist="25400" dir="5400000" algn="ctr" rotWithShape="0">
                    <a:srgbClr val="6E747A">
                      <a:alpha val="43000"/>
                    </a:srgbClr>
                  </a:outerShdw>
                </a:effectLst>
              </a:rPr>
              <a:t>Circuit</a:t>
            </a:r>
          </a:p>
        </p:txBody>
      </p:sp>
      <p:sp>
        <p:nvSpPr>
          <p:cNvPr id="2" name="TextBox 1">
            <a:extLst>
              <a:ext uri="{FF2B5EF4-FFF2-40B4-BE49-F238E27FC236}">
                <a16:creationId xmlns:a16="http://schemas.microsoft.com/office/drawing/2014/main" id="{9161C2F2-37E3-41C2-A5B1-3193D0295933}"/>
              </a:ext>
            </a:extLst>
          </p:cNvPr>
          <p:cNvSpPr txBox="1"/>
          <p:nvPr/>
        </p:nvSpPr>
        <p:spPr>
          <a:xfrm>
            <a:off x="1217613" y="1452563"/>
            <a:ext cx="9982200" cy="3847207"/>
          </a:xfrm>
          <a:prstGeom prst="rect">
            <a:avLst/>
          </a:prstGeom>
          <a:noFill/>
        </p:spPr>
        <p:txBody>
          <a:bodyPr wrap="square" rtlCol="0">
            <a:spAutoFit/>
          </a:bodyPr>
          <a:lstStyle/>
          <a:p>
            <a:r>
              <a:rPr lang="en-US" dirty="0"/>
              <a:t>To implement a 2 DOF motion follower (about x and y-axis about 180 degrees)</a:t>
            </a:r>
            <a:r>
              <a:rPr lang="en-IN" dirty="0"/>
              <a:t> we have used four ultrasonic sensors (namely top, bottom, right and left) to detect the object and its distance from the sensors, so that the camera can rotate in the direction where the object is detectable or the nearest to the sensor. The Arduino is being used to detect the inputs; it also finds out the distance between the object and the sensor so that the camera can rotate in the direction of the object (that is, in the direction where distance in minimum or where the sensor detects the object). Two of the servos are connected to the Arduino to control the angle of rotation of the camera, respectively.</a:t>
            </a:r>
          </a:p>
          <a:p>
            <a:r>
              <a:rPr lang="en-IN" sz="2800" dirty="0"/>
              <a:t> </a:t>
            </a:r>
            <a:endParaRPr lang="en-US" sz="2800" dirty="0"/>
          </a:p>
        </p:txBody>
      </p:sp>
      <p:sp>
        <p:nvSpPr>
          <p:cNvPr id="4" name="Slide Number Placeholder 3">
            <a:extLst>
              <a:ext uri="{FF2B5EF4-FFF2-40B4-BE49-F238E27FC236}">
                <a16:creationId xmlns:a16="http://schemas.microsoft.com/office/drawing/2014/main" id="{27BFD14F-2C79-4466-9F80-B8AE3F91E28D}"/>
              </a:ext>
            </a:extLst>
          </p:cNvPr>
          <p:cNvSpPr>
            <a:spLocks noGrp="1"/>
          </p:cNvSpPr>
          <p:nvPr>
            <p:ph type="sldNum" sz="quarter" idx="12"/>
          </p:nvPr>
        </p:nvSpPr>
        <p:spPr/>
        <p:txBody>
          <a:bodyPr/>
          <a:lstStyle/>
          <a:p>
            <a:fld id="{C014DD1E-5D91-48A3-AD6D-45FBA980D106}" type="slidenum">
              <a:rPr lang="en-IN" smtClean="0"/>
              <a:t>7</a:t>
            </a:fld>
            <a:endParaRPr lang="en-IN"/>
          </a:p>
        </p:txBody>
      </p:sp>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C1215F-0730-471F-9852-5DA8DD05EB11}"/>
              </a:ext>
            </a:extLst>
          </p:cNvPr>
          <p:cNvSpPr txBox="1"/>
          <p:nvPr/>
        </p:nvSpPr>
        <p:spPr>
          <a:xfrm>
            <a:off x="1293812" y="533400"/>
            <a:ext cx="4724400" cy="2739211"/>
          </a:xfrm>
          <a:prstGeom prst="rect">
            <a:avLst/>
          </a:prstGeom>
          <a:noFill/>
        </p:spPr>
        <p:txBody>
          <a:bodyPr wrap="square" rtlCol="0">
            <a:spAutoFit/>
          </a:bodyPr>
          <a:lstStyle/>
          <a:p>
            <a:r>
              <a:rPr lang="en-US" dirty="0"/>
              <a:t>The ground and the power of all the elements are connected with the Arduino’s gnd and 5v terminal, respectively. The servos signals are received from the pin 9 and 10 of the Arduino. </a:t>
            </a:r>
          </a:p>
          <a:p>
            <a:endParaRPr lang="en-IN" sz="2800" dirty="0"/>
          </a:p>
        </p:txBody>
      </p:sp>
      <p:sp>
        <p:nvSpPr>
          <p:cNvPr id="3" name="Slide Number Placeholder 2">
            <a:extLst>
              <a:ext uri="{FF2B5EF4-FFF2-40B4-BE49-F238E27FC236}">
                <a16:creationId xmlns:a16="http://schemas.microsoft.com/office/drawing/2014/main" id="{B20F6A62-1D97-4036-BEA2-32CA32A67FEE}"/>
              </a:ext>
            </a:extLst>
          </p:cNvPr>
          <p:cNvSpPr>
            <a:spLocks noGrp="1"/>
          </p:cNvSpPr>
          <p:nvPr>
            <p:ph type="sldNum" sz="quarter" idx="12"/>
          </p:nvPr>
        </p:nvSpPr>
        <p:spPr/>
        <p:txBody>
          <a:bodyPr/>
          <a:lstStyle/>
          <a:p>
            <a:fld id="{C014DD1E-5D91-48A3-AD6D-45FBA980D106}" type="slidenum">
              <a:rPr lang="en-IN" smtClean="0"/>
              <a:t>8</a:t>
            </a:fld>
            <a:endParaRPr lang="en-IN"/>
          </a:p>
        </p:txBody>
      </p:sp>
      <p:pic>
        <p:nvPicPr>
          <p:cNvPr id="7" name="Picture 6" descr="Diagram, schematic&#10;&#10;Description automatically generated">
            <a:extLst>
              <a:ext uri="{FF2B5EF4-FFF2-40B4-BE49-F238E27FC236}">
                <a16:creationId xmlns:a16="http://schemas.microsoft.com/office/drawing/2014/main" id="{99041299-D059-4FBB-8105-90A14B1F0576}"/>
              </a:ext>
            </a:extLst>
          </p:cNvPr>
          <p:cNvPicPr>
            <a:picLocks noChangeAspect="1"/>
          </p:cNvPicPr>
          <p:nvPr/>
        </p:nvPicPr>
        <p:blipFill rotWithShape="1">
          <a:blip r:embed="rId2">
            <a:extLst>
              <a:ext uri="{28A0092B-C50C-407E-A947-70E740481C1C}">
                <a14:useLocalDpi xmlns:a14="http://schemas.microsoft.com/office/drawing/2010/main" val="0"/>
              </a:ext>
            </a:extLst>
          </a:blip>
          <a:srcRect l="19865" r="17830"/>
          <a:stretch/>
        </p:blipFill>
        <p:spPr>
          <a:xfrm>
            <a:off x="6170614" y="1241424"/>
            <a:ext cx="5638799" cy="3863976"/>
          </a:xfrm>
          <a:prstGeom prst="rect">
            <a:avLst/>
          </a:prstGeom>
        </p:spPr>
      </p:pic>
    </p:spTree>
    <p:extLst>
      <p:ext uri="{BB962C8B-B14F-4D97-AF65-F5344CB8AC3E}">
        <p14:creationId xmlns:p14="http://schemas.microsoft.com/office/powerpoint/2010/main" val="14058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533400"/>
            <a:ext cx="4062942" cy="711200"/>
          </a:xfrm>
        </p:spPr>
        <p:txBody>
          <a:bodyPr>
            <a:normAutofit/>
          </a:bodyPr>
          <a:lstStyle/>
          <a:p>
            <a:r>
              <a:rPr lang="en-US" sz="2200" dirty="0"/>
              <a:t>Ultrasonic sensor</a:t>
            </a:r>
          </a:p>
        </p:txBody>
      </p:sp>
      <p:sp>
        <p:nvSpPr>
          <p:cNvPr id="8" name="Text Placeholder 3">
            <a:extLst>
              <a:ext uri="{FF2B5EF4-FFF2-40B4-BE49-F238E27FC236}">
                <a16:creationId xmlns:a16="http://schemas.microsoft.com/office/drawing/2014/main" id="{36ED412D-C3B9-42D8-A480-3EDFB553CA4D}"/>
              </a:ext>
            </a:extLst>
          </p:cNvPr>
          <p:cNvSpPr>
            <a:spLocks noGrp="1"/>
          </p:cNvSpPr>
          <p:nvPr>
            <p:ph idx="1"/>
          </p:nvPr>
        </p:nvSpPr>
        <p:spPr>
          <a:xfrm>
            <a:off x="989013" y="1473200"/>
            <a:ext cx="6781800" cy="3708400"/>
          </a:xfrm>
        </p:spPr>
        <p:txBody>
          <a:bodyPr/>
          <a:lstStyle/>
          <a:p>
            <a:pPr marL="0" indent="0">
              <a:buNone/>
            </a:pPr>
            <a:r>
              <a:rPr lang="en-US" sz="2000" dirty="0"/>
              <a:t>The ultrasonic sensors used here have the echo and trigger terminal. The trigger pin is in input pin for the ultrasonic sensor. The trigger takes the input from the Arduino and If it’s high the transmitter of the sensor emits the ultrasonic wave, if the object is encountered, then the waves are reflected to the sensor and the receiver part of the sensor detects the reflected U.S. wave. This enables the echo(output pin of the sensor) to go high, which can be used to determine the time after the sensor receives the signal, i.e., the time difference between the trigger pin going high and echo going high (receiving the signal). From the time we can find the distance of the object with the help of some relations.</a:t>
            </a:r>
          </a:p>
          <a:p>
            <a:pPr marL="0" indent="0">
              <a:buNone/>
            </a:pPr>
            <a:endParaRPr lang="en-IN" dirty="0"/>
          </a:p>
        </p:txBody>
      </p:sp>
      <p:sp>
        <p:nvSpPr>
          <p:cNvPr id="9" name="Slide Number Placeholder 8">
            <a:extLst>
              <a:ext uri="{FF2B5EF4-FFF2-40B4-BE49-F238E27FC236}">
                <a16:creationId xmlns:a16="http://schemas.microsoft.com/office/drawing/2014/main" id="{0F1196E2-D7C2-470C-A11D-0139C7A72120}"/>
              </a:ext>
            </a:extLst>
          </p:cNvPr>
          <p:cNvSpPr>
            <a:spLocks noGrp="1"/>
          </p:cNvSpPr>
          <p:nvPr>
            <p:ph type="sldNum" sz="quarter" idx="12"/>
          </p:nvPr>
        </p:nvSpPr>
        <p:spPr/>
        <p:txBody>
          <a:bodyPr/>
          <a:lstStyle/>
          <a:p>
            <a:fld id="{C014DD1E-5D91-48A3-AD6D-45FBA980D106}" type="slidenum">
              <a:rPr lang="en-IN" smtClean="0"/>
              <a:t>9</a:t>
            </a:fld>
            <a:endParaRPr lang="en-IN"/>
          </a:p>
        </p:txBody>
      </p:sp>
      <p:pic>
        <p:nvPicPr>
          <p:cNvPr id="17" name="Picture 16">
            <a:extLst>
              <a:ext uri="{FF2B5EF4-FFF2-40B4-BE49-F238E27FC236}">
                <a16:creationId xmlns:a16="http://schemas.microsoft.com/office/drawing/2014/main" id="{2324E673-5ED9-4D38-96E8-7710E802C4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56564" y="2057400"/>
            <a:ext cx="3322820" cy="2533650"/>
          </a:xfrm>
          <a:prstGeom prst="rect">
            <a:avLst/>
          </a:prstGeom>
        </p:spPr>
      </p:pic>
      <p:pic>
        <p:nvPicPr>
          <p:cNvPr id="4" name="Picture 3" descr="A picture containing text, device, gauge&#10;&#10;Description automatically generated">
            <a:extLst>
              <a:ext uri="{FF2B5EF4-FFF2-40B4-BE49-F238E27FC236}">
                <a16:creationId xmlns:a16="http://schemas.microsoft.com/office/drawing/2014/main" id="{6F178EC3-986B-4815-A908-CEF1218C80D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61212" y="4673602"/>
            <a:ext cx="3810000" cy="2047875"/>
          </a:xfrm>
          <a:prstGeom prst="rect">
            <a:avLst/>
          </a:prstGeom>
        </p:spPr>
      </p:pic>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3465</TotalTime>
  <Words>1562</Words>
  <Application>Microsoft Office PowerPoint</Application>
  <PresentationFormat>Custom</PresentationFormat>
  <Paragraphs>75</Paragraphs>
  <Slides>13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Times New Roman</vt:lpstr>
      <vt:lpstr>Tech 16x9</vt:lpstr>
      <vt:lpstr>Degree Of Freedom And Rotacam (motion following camera)</vt:lpstr>
      <vt:lpstr>INTRODUCTION-The Problem, Need or Requirement.</vt:lpstr>
      <vt:lpstr>PowerPoint Presentation</vt:lpstr>
      <vt:lpstr>Degree Of Freedom</vt:lpstr>
      <vt:lpstr>Using Arduino for implementation of 2 DOF motion following camera</vt:lpstr>
      <vt:lpstr>PowerPoint Presentation</vt:lpstr>
      <vt:lpstr>Circuit</vt:lpstr>
      <vt:lpstr>PowerPoint Presentation</vt:lpstr>
      <vt:lpstr>Ultrasonic sensor</vt:lpstr>
      <vt:lpstr>Code Explanation</vt:lpstr>
      <vt:lpstr>PowerPoint Presentation</vt:lpstr>
      <vt:lpstr>Applications Of The Motion Follower System</vt:lpstr>
      <vt:lpstr>Links and Bibliograph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Degree Of Freedom And Rotacam</dc:title>
  <dc:creator>Ritvik Mahapatra [MECHATRONIC - 2019]</dc:creator>
  <cp:lastModifiedBy>Ritvik Mahapatra [MECHATRONIC - 2019]</cp:lastModifiedBy>
  <cp:revision>44</cp:revision>
  <dcterms:created xsi:type="dcterms:W3CDTF">2021-05-24T16:02:03Z</dcterms:created>
  <dcterms:modified xsi:type="dcterms:W3CDTF">2021-05-31T10:04:27Z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